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Ouhod" panose="020B0604020202020204" charset="-78"/>
      <p:regular r:id="rId12"/>
    </p:embeddedFont>
    <p:embeddedFont>
      <p:font typeface="Public Sans" panose="020B0604020202020204" charset="0"/>
      <p:regular r:id="rId13"/>
    </p:embeddedFont>
    <p:embeddedFont>
      <p:font typeface="Public Sans Bold" panose="020B0604020202020204" charset="0"/>
      <p:regular r:id="rId14"/>
    </p:embeddedFont>
    <p:embeddedFont>
      <p:font typeface="Public Sans Heavy" panose="020B0604020202020204" charset="0"/>
      <p:regular r:id="rId15"/>
    </p:embeddedFont>
    <p:embeddedFont>
      <p:font typeface="Public Sans Medium" panose="020B0604020202020204" charset="0"/>
      <p:regular r:id="rId16"/>
    </p:embeddedFont>
    <p:embeddedFont>
      <p:font typeface="Public Sans Medium Italic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93563" y="-291011"/>
            <a:ext cx="17111065" cy="15870513"/>
          </a:xfrm>
          <a:custGeom>
            <a:avLst/>
            <a:gdLst/>
            <a:ahLst/>
            <a:cxnLst/>
            <a:rect l="l" t="t" r="r" b="b"/>
            <a:pathLst>
              <a:path w="17111065" h="15870513">
                <a:moveTo>
                  <a:pt x="0" y="0"/>
                </a:moveTo>
                <a:lnTo>
                  <a:pt x="17111065" y="0"/>
                </a:lnTo>
                <a:lnTo>
                  <a:pt x="17111065" y="15870513"/>
                </a:lnTo>
                <a:lnTo>
                  <a:pt x="0" y="1587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59599" y="1016136"/>
            <a:ext cx="499701" cy="300742"/>
            <a:chOff x="0" y="0"/>
            <a:chExt cx="666269" cy="400989"/>
          </a:xfrm>
        </p:grpSpPr>
        <p:sp>
          <p:nvSpPr>
            <p:cNvPr id="4" name="AutoShape 4"/>
            <p:cNvSpPr/>
            <p:nvPr/>
          </p:nvSpPr>
          <p:spPr>
            <a:xfrm flipV="1">
              <a:off x="0" y="25400"/>
              <a:ext cx="666269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197789"/>
              <a:ext cx="666269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375589"/>
              <a:ext cx="666269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AutoShape 8"/>
          <p:cNvSpPr/>
          <p:nvPr/>
        </p:nvSpPr>
        <p:spPr>
          <a:xfrm flipV="1">
            <a:off x="1028700" y="1696153"/>
            <a:ext cx="117167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225841" y="1963381"/>
            <a:ext cx="16664277" cy="25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39"/>
              </a:lnSpc>
            </a:pPr>
            <a:r>
              <a:rPr lang="en-US" sz="9623">
                <a:solidFill>
                  <a:srgbClr val="2F2F2F"/>
                </a:solidFill>
                <a:latin typeface="Ouhod"/>
                <a:ea typeface="Ouhod"/>
                <a:cs typeface="Ouhod"/>
                <a:sym typeface="Ouhod"/>
              </a:rPr>
              <a:t>Agentic RAG Chatbot: Intelligent Document Q&amp;A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552817" y="4390490"/>
            <a:ext cx="10674604" cy="7301538"/>
            <a:chOff x="0" y="0"/>
            <a:chExt cx="14232805" cy="9735385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9735385" cy="973538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F2F2F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70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4497420" y="0"/>
              <a:ext cx="9735385" cy="9735385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F2F2F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70"/>
                  </a:lnSpc>
                </a:pPr>
                <a:endParaRPr/>
              </a:p>
            </p:txBody>
          </p:sp>
        </p:grpSp>
      </p:grpSp>
      <p:sp>
        <p:nvSpPr>
          <p:cNvPr id="17" name="TextBox 17"/>
          <p:cNvSpPr txBox="1"/>
          <p:nvPr/>
        </p:nvSpPr>
        <p:spPr>
          <a:xfrm>
            <a:off x="372104" y="4817323"/>
            <a:ext cx="11180713" cy="45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7"/>
              </a:lnSpc>
              <a:spcBef>
                <a:spcPct val="0"/>
              </a:spcBef>
            </a:pPr>
            <a:r>
              <a:rPr lang="en-US" sz="2583" b="1" i="1" dirty="0">
                <a:solidFill>
                  <a:srgbClr val="2F2F2F"/>
                </a:solidFill>
                <a:latin typeface="Public Sans Medium Italics"/>
                <a:ea typeface="Public Sans Medium Italics"/>
                <a:cs typeface="Public Sans Medium Italics"/>
                <a:sym typeface="Public Sans Medium Italics"/>
              </a:rPr>
              <a:t> Leveraging Agent-Based Architecture and Model Context Protocol (MCP)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33140" y="990600"/>
            <a:ext cx="1251950" cy="326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  <a:spcBef>
                <a:spcPct val="0"/>
              </a:spcBef>
            </a:pPr>
            <a:r>
              <a:rPr lang="en-US" sz="1907" b="1">
                <a:solidFill>
                  <a:srgbClr val="000000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About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8377656"/>
            <a:ext cx="5528130" cy="1140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7"/>
              </a:lnSpc>
              <a:spcBef>
                <a:spcPct val="0"/>
              </a:spcBef>
            </a:pPr>
            <a:r>
              <a:rPr lang="en-US" sz="3248" b="1">
                <a:solidFill>
                  <a:srgbClr val="000000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BY: Sheik Mohammed Suhel</a:t>
            </a:r>
          </a:p>
          <a:p>
            <a:pPr algn="l">
              <a:lnSpc>
                <a:spcPts val="4547"/>
              </a:lnSpc>
              <a:spcBef>
                <a:spcPct val="0"/>
              </a:spcBef>
            </a:pPr>
            <a:r>
              <a:rPr lang="en-US" sz="3248" b="1">
                <a:solidFill>
                  <a:srgbClr val="000000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        July 4 - 2025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940065" y="990600"/>
            <a:ext cx="1251950" cy="326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  <a:spcBef>
                <a:spcPct val="0"/>
              </a:spcBef>
            </a:pPr>
            <a:r>
              <a:rPr lang="en-US" sz="1907" b="1">
                <a:solidFill>
                  <a:srgbClr val="000000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Contact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8074" y="-6455023"/>
            <a:ext cx="17111065" cy="15870513"/>
          </a:xfrm>
          <a:custGeom>
            <a:avLst/>
            <a:gdLst/>
            <a:ahLst/>
            <a:cxnLst/>
            <a:rect l="l" t="t" r="r" b="b"/>
            <a:pathLst>
              <a:path w="17111065" h="15870513">
                <a:moveTo>
                  <a:pt x="0" y="0"/>
                </a:moveTo>
                <a:lnTo>
                  <a:pt x="17111065" y="0"/>
                </a:lnTo>
                <a:lnTo>
                  <a:pt x="17111065" y="15870512"/>
                </a:lnTo>
                <a:lnTo>
                  <a:pt x="0" y="15870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90600"/>
            <a:ext cx="2277184" cy="326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  <a:spcBef>
                <a:spcPct val="0"/>
              </a:spcBef>
            </a:pPr>
            <a:r>
              <a:rPr lang="en-US" sz="1907" b="1">
                <a:solidFill>
                  <a:srgbClr val="000000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Studio Showe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33140" y="990600"/>
            <a:ext cx="1251950" cy="326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  <a:spcBef>
                <a:spcPct val="0"/>
              </a:spcBef>
            </a:pPr>
            <a:r>
              <a:rPr lang="en-US" sz="1907" b="1">
                <a:solidFill>
                  <a:srgbClr val="000000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About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40065" y="990600"/>
            <a:ext cx="1251950" cy="326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  <a:spcBef>
                <a:spcPct val="0"/>
              </a:spcBef>
            </a:pPr>
            <a:r>
              <a:rPr lang="en-US" sz="1907" b="1">
                <a:solidFill>
                  <a:srgbClr val="000000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Contact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759599" y="1016136"/>
            <a:ext cx="499701" cy="300742"/>
            <a:chOff x="0" y="0"/>
            <a:chExt cx="666269" cy="400989"/>
          </a:xfrm>
        </p:grpSpPr>
        <p:sp>
          <p:nvSpPr>
            <p:cNvPr id="7" name="AutoShape 7"/>
            <p:cNvSpPr/>
            <p:nvPr/>
          </p:nvSpPr>
          <p:spPr>
            <a:xfrm flipV="1">
              <a:off x="0" y="25400"/>
              <a:ext cx="666269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197789"/>
              <a:ext cx="666269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375589"/>
              <a:ext cx="666269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AutoShape 10"/>
          <p:cNvSpPr/>
          <p:nvPr/>
        </p:nvSpPr>
        <p:spPr>
          <a:xfrm flipV="1">
            <a:off x="1028700" y="1696153"/>
            <a:ext cx="117167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028700" y="6563478"/>
            <a:ext cx="15524291" cy="3309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94"/>
              </a:lnSpc>
            </a:pPr>
            <a:r>
              <a:rPr lang="en-US" sz="22390">
                <a:solidFill>
                  <a:srgbClr val="2F2F2F"/>
                </a:solidFill>
                <a:latin typeface="Ouhod"/>
                <a:ea typeface="Ouhod"/>
                <a:cs typeface="Ouhod"/>
                <a:sym typeface="Ouhod"/>
              </a:rPr>
              <a:t>Thank You</a:t>
            </a:r>
          </a:p>
        </p:txBody>
      </p:sp>
      <p:sp>
        <p:nvSpPr>
          <p:cNvPr id="12" name="Freeform 12"/>
          <p:cNvSpPr/>
          <p:nvPr/>
        </p:nvSpPr>
        <p:spPr>
          <a:xfrm rot="649935">
            <a:off x="13650744" y="262286"/>
            <a:ext cx="6717411" cy="8229600"/>
          </a:xfrm>
          <a:custGeom>
            <a:avLst/>
            <a:gdLst/>
            <a:ahLst/>
            <a:cxnLst/>
            <a:rect l="l" t="t" r="r" b="b"/>
            <a:pathLst>
              <a:path w="6717411" h="8229600">
                <a:moveTo>
                  <a:pt x="0" y="0"/>
                </a:moveTo>
                <a:lnTo>
                  <a:pt x="6717411" y="0"/>
                </a:lnTo>
                <a:lnTo>
                  <a:pt x="67174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2317874"/>
            <a:ext cx="6067678" cy="4150354"/>
            <a:chOff x="0" y="0"/>
            <a:chExt cx="8090238" cy="553380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533805" cy="5533805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F2F2F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70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556432" y="0"/>
              <a:ext cx="5533805" cy="5533805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F2F2F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70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9275007" y="2317874"/>
            <a:ext cx="6067678" cy="4150354"/>
            <a:chOff x="0" y="0"/>
            <a:chExt cx="8090238" cy="5533805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5533805" cy="5533805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F2F2F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7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556432" y="0"/>
              <a:ext cx="5533805" cy="5533805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F2F2F"/>
                </a:solidFill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70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98142" y="1821637"/>
            <a:ext cx="17111065" cy="15870513"/>
          </a:xfrm>
          <a:custGeom>
            <a:avLst/>
            <a:gdLst/>
            <a:ahLst/>
            <a:cxnLst/>
            <a:rect l="l" t="t" r="r" b="b"/>
            <a:pathLst>
              <a:path w="17111065" h="15870513">
                <a:moveTo>
                  <a:pt x="0" y="0"/>
                </a:moveTo>
                <a:lnTo>
                  <a:pt x="17111065" y="0"/>
                </a:lnTo>
                <a:lnTo>
                  <a:pt x="17111065" y="15870513"/>
                </a:lnTo>
                <a:lnTo>
                  <a:pt x="0" y="1587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991859"/>
            <a:ext cx="11876178" cy="1471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8"/>
              </a:lnSpc>
            </a:pPr>
            <a:r>
              <a:rPr lang="en-US" sz="5457">
                <a:solidFill>
                  <a:srgbClr val="2F2F2F"/>
                </a:solidFill>
                <a:latin typeface="Ouhod"/>
                <a:ea typeface="Ouhod"/>
                <a:cs typeface="Ouhod"/>
                <a:sym typeface="Ouhod"/>
              </a:rPr>
              <a:t>Agent-Based Architecture with MCP Integration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967668"/>
            <a:ext cx="1083069" cy="2335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25"/>
              </a:lnSpc>
            </a:pPr>
            <a:r>
              <a:rPr lang="en-US" sz="14665" b="1">
                <a:solidFill>
                  <a:srgbClr val="2F2F2F">
                    <a:alpha val="5882"/>
                  </a:srgbClr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33140" y="990600"/>
            <a:ext cx="1251950" cy="326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  <a:spcBef>
                <a:spcPct val="0"/>
              </a:spcBef>
            </a:pPr>
            <a:r>
              <a:rPr lang="en-US" sz="1907" b="1">
                <a:solidFill>
                  <a:srgbClr val="000000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About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40065" y="990600"/>
            <a:ext cx="1251950" cy="326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  <a:spcBef>
                <a:spcPct val="0"/>
              </a:spcBef>
            </a:pPr>
            <a:r>
              <a:rPr lang="en-US" sz="1907" b="1">
                <a:solidFill>
                  <a:srgbClr val="000000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Contact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759599" y="1016136"/>
            <a:ext cx="499701" cy="300742"/>
            <a:chOff x="0" y="0"/>
            <a:chExt cx="666269" cy="400989"/>
          </a:xfrm>
        </p:grpSpPr>
        <p:sp>
          <p:nvSpPr>
            <p:cNvPr id="9" name="AutoShape 9"/>
            <p:cNvSpPr/>
            <p:nvPr/>
          </p:nvSpPr>
          <p:spPr>
            <a:xfrm flipV="1">
              <a:off x="0" y="25400"/>
              <a:ext cx="666269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0" y="197789"/>
              <a:ext cx="666269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0" y="375589"/>
              <a:ext cx="666269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2" name="AutoShape 12"/>
          <p:cNvSpPr/>
          <p:nvPr/>
        </p:nvSpPr>
        <p:spPr>
          <a:xfrm flipV="1">
            <a:off x="1028700" y="1696153"/>
            <a:ext cx="117167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083069" y="3796612"/>
            <a:ext cx="17005620" cy="161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5"/>
              </a:lnSpc>
            </a:pPr>
            <a:r>
              <a:rPr lang="en-US" sz="3366" b="1">
                <a:solidFill>
                  <a:srgbClr val="2F2F2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Our chatbot is built on a modular, agent-based architecture, where specialized agents handle distinct parts of the RAG (Retrieval-Augmented Generation) pipeline. This enhances maintainability, scalability, and clarity of responsibilities.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3962400" y="5949117"/>
            <a:ext cx="10674604" cy="7301538"/>
            <a:chOff x="0" y="0"/>
            <a:chExt cx="14232805" cy="9735385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735385" cy="9735385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F2F2F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70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497420" y="0"/>
              <a:ext cx="9735385" cy="9735385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F2F2F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70"/>
                  </a:lnSpc>
                </a:pPr>
                <a:endParaRPr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6886374" y="6332509"/>
            <a:ext cx="11718057" cy="3331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5"/>
              </a:lnSpc>
            </a:pPr>
            <a:r>
              <a:rPr lang="en-US" sz="2718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Model Context Protocol (MCP):</a:t>
            </a:r>
          </a:p>
          <a:p>
            <a:pPr marL="586818" lvl="1" indent="-293409" algn="l">
              <a:lnSpc>
                <a:spcPts val="3805"/>
              </a:lnSpc>
              <a:buFont typeface="Arial"/>
              <a:buChar char="•"/>
            </a:pPr>
            <a:r>
              <a:rPr lang="en-US" sz="2718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Purpose:</a:t>
            </a:r>
            <a:r>
              <a:rPr lang="en-US" sz="2718" b="1" dirty="0">
                <a:solidFill>
                  <a:srgbClr val="000000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Agents communicate seamlessly using a custom Model Context Protocol (MCP). This structured messaging ensures clear, consistent, and traceable information exchange.</a:t>
            </a:r>
          </a:p>
          <a:p>
            <a:pPr marL="586818" lvl="1" indent="-293409" algn="l">
              <a:lnSpc>
                <a:spcPts val="3805"/>
              </a:lnSpc>
              <a:buFont typeface="Arial"/>
              <a:buChar char="•"/>
            </a:pPr>
            <a:r>
              <a:rPr lang="en-US" sz="2718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Implementation:</a:t>
            </a:r>
            <a:r>
              <a:rPr lang="en-US" sz="2718" b="1" dirty="0">
                <a:solidFill>
                  <a:srgbClr val="000000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MCP is implemented as an in-memory messaging system, facilitating efficient data flow within the application.</a:t>
            </a:r>
          </a:p>
          <a:p>
            <a:pPr algn="l">
              <a:lnSpc>
                <a:spcPts val="3805"/>
              </a:lnSpc>
              <a:spcBef>
                <a:spcPct val="0"/>
              </a:spcBef>
            </a:pPr>
            <a:endParaRPr lang="en-US" sz="2718" b="1" dirty="0">
              <a:solidFill>
                <a:srgbClr val="000000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726494" y="3543300"/>
            <a:ext cx="17111065" cy="15870513"/>
          </a:xfrm>
          <a:custGeom>
            <a:avLst/>
            <a:gdLst/>
            <a:ahLst/>
            <a:cxnLst/>
            <a:rect l="l" t="t" r="r" b="b"/>
            <a:pathLst>
              <a:path w="17111065" h="15870513">
                <a:moveTo>
                  <a:pt x="0" y="0"/>
                </a:moveTo>
                <a:lnTo>
                  <a:pt x="17111066" y="0"/>
                </a:lnTo>
                <a:lnTo>
                  <a:pt x="17111066" y="15870513"/>
                </a:lnTo>
                <a:lnTo>
                  <a:pt x="0" y="1587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49935">
            <a:off x="9386697" y="-2797923"/>
            <a:ext cx="6717411" cy="8229600"/>
          </a:xfrm>
          <a:custGeom>
            <a:avLst/>
            <a:gdLst/>
            <a:ahLst/>
            <a:cxnLst/>
            <a:rect l="l" t="t" r="r" b="b"/>
            <a:pathLst>
              <a:path w="6717411" h="8229600">
                <a:moveTo>
                  <a:pt x="0" y="0"/>
                </a:moveTo>
                <a:lnTo>
                  <a:pt x="6717411" y="0"/>
                </a:lnTo>
                <a:lnTo>
                  <a:pt x="67174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233140" y="990600"/>
            <a:ext cx="1251950" cy="326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  <a:spcBef>
                <a:spcPct val="0"/>
              </a:spcBef>
            </a:pPr>
            <a:r>
              <a:rPr lang="en-US" sz="1907" b="1">
                <a:solidFill>
                  <a:srgbClr val="000000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About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40065" y="990600"/>
            <a:ext cx="1251950" cy="326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  <a:spcBef>
                <a:spcPct val="0"/>
              </a:spcBef>
            </a:pPr>
            <a:r>
              <a:rPr lang="en-US" sz="1907" b="1">
                <a:solidFill>
                  <a:srgbClr val="000000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Contact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759599" y="1016136"/>
            <a:ext cx="499701" cy="300742"/>
            <a:chOff x="0" y="0"/>
            <a:chExt cx="666269" cy="400989"/>
          </a:xfrm>
        </p:grpSpPr>
        <p:sp>
          <p:nvSpPr>
            <p:cNvPr id="7" name="AutoShape 7"/>
            <p:cNvSpPr/>
            <p:nvPr/>
          </p:nvSpPr>
          <p:spPr>
            <a:xfrm flipV="1">
              <a:off x="0" y="25400"/>
              <a:ext cx="666269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197789"/>
              <a:ext cx="666269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375589"/>
              <a:ext cx="666269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AutoShape 10"/>
          <p:cNvSpPr/>
          <p:nvPr/>
        </p:nvSpPr>
        <p:spPr>
          <a:xfrm flipV="1">
            <a:off x="1028700" y="1594550"/>
            <a:ext cx="117167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5093524" y="6561074"/>
            <a:ext cx="13498479" cy="343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2708" b="1">
                <a:solidFill>
                  <a:srgbClr val="2F2F2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Core Agents:</a:t>
            </a:r>
          </a:p>
          <a:p>
            <a:pPr marL="584800" lvl="1" indent="-292400" algn="l">
              <a:lnSpc>
                <a:spcPts val="3440"/>
              </a:lnSpc>
              <a:buFont typeface="Arial"/>
              <a:buChar char="•"/>
            </a:pPr>
            <a:r>
              <a:rPr lang="en-US" sz="2708" b="1">
                <a:solidFill>
                  <a:srgbClr val="2F2F2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IngestionAgent</a:t>
            </a:r>
            <a:r>
              <a:rPr lang="en-US" sz="2708" b="1">
                <a:solidFill>
                  <a:srgbClr val="2F2F2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: Responsible for document processing (parsing, chunking, embedding, storing).</a:t>
            </a:r>
          </a:p>
          <a:p>
            <a:pPr marL="584800" lvl="1" indent="-292400" algn="l">
              <a:lnSpc>
                <a:spcPts val="3440"/>
              </a:lnSpc>
              <a:buFont typeface="Arial"/>
              <a:buChar char="•"/>
            </a:pPr>
            <a:r>
              <a:rPr lang="en-US" sz="2708" b="1">
                <a:solidFill>
                  <a:srgbClr val="2F2F2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RetrievalAgent:</a:t>
            </a:r>
            <a:r>
              <a:rPr lang="en-US" sz="2708" b="1">
                <a:solidFill>
                  <a:srgbClr val="2F2F2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Focuses on finding relevant document chunks based on user queries.</a:t>
            </a:r>
          </a:p>
          <a:p>
            <a:pPr marL="584800" lvl="1" indent="-292400" algn="l">
              <a:lnSpc>
                <a:spcPts val="3440"/>
              </a:lnSpc>
              <a:buFont typeface="Arial"/>
              <a:buChar char="•"/>
            </a:pPr>
            <a:r>
              <a:rPr lang="en-US" sz="2708" b="1">
                <a:solidFill>
                  <a:srgbClr val="2F2F2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LLMResponseAgent:</a:t>
            </a:r>
            <a:r>
              <a:rPr lang="en-US" sz="2708" b="1">
                <a:solidFill>
                  <a:srgbClr val="2F2F2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Generates comprehensive answers using the LLM and retrieved context.</a:t>
            </a:r>
          </a:p>
          <a:p>
            <a:pPr algn="l">
              <a:lnSpc>
                <a:spcPts val="3440"/>
              </a:lnSpc>
            </a:pPr>
            <a:endParaRPr lang="en-US" sz="2708" b="1">
              <a:solidFill>
                <a:srgbClr val="2F2F2F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97553" y="1805798"/>
            <a:ext cx="7745908" cy="5661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08"/>
              </a:lnSpc>
            </a:pPr>
            <a:r>
              <a:rPr lang="en-US" sz="2920" b="1" dirty="0">
                <a:solidFill>
                  <a:srgbClr val="2F2F2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Message Structure (Example):</a:t>
            </a:r>
          </a:p>
          <a:p>
            <a:pPr algn="l">
              <a:lnSpc>
                <a:spcPts val="3708"/>
              </a:lnSpc>
            </a:pPr>
            <a:r>
              <a:rPr lang="en-US" sz="2920" b="1" dirty="0">
                <a:solidFill>
                  <a:srgbClr val="2F2F2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{</a:t>
            </a:r>
          </a:p>
          <a:p>
            <a:pPr algn="l">
              <a:lnSpc>
                <a:spcPts val="3708"/>
              </a:lnSpc>
            </a:pPr>
            <a:r>
              <a:rPr lang="en-US" sz="2920" b="1" dirty="0">
                <a:solidFill>
                  <a:srgbClr val="2F2F2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 "sender": "</a:t>
            </a:r>
            <a:r>
              <a:rPr lang="en-US" sz="2920" b="1" dirty="0" err="1">
                <a:solidFill>
                  <a:srgbClr val="2F2F2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RetrievalAgent</a:t>
            </a:r>
            <a:r>
              <a:rPr lang="en-US" sz="2920" b="1" dirty="0">
                <a:solidFill>
                  <a:srgbClr val="2F2F2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",</a:t>
            </a:r>
          </a:p>
          <a:p>
            <a:pPr algn="l">
              <a:lnSpc>
                <a:spcPts val="3708"/>
              </a:lnSpc>
            </a:pPr>
            <a:r>
              <a:rPr lang="en-US" sz="2920" b="1" dirty="0">
                <a:solidFill>
                  <a:srgbClr val="2F2F2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 "receiver": "</a:t>
            </a:r>
            <a:r>
              <a:rPr lang="en-US" sz="2920" b="1" dirty="0" err="1">
                <a:solidFill>
                  <a:srgbClr val="2F2F2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LLMResponseAgent</a:t>
            </a:r>
            <a:r>
              <a:rPr lang="en-US" sz="2920" b="1" dirty="0">
                <a:solidFill>
                  <a:srgbClr val="2F2F2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",</a:t>
            </a:r>
          </a:p>
          <a:p>
            <a:pPr algn="l">
              <a:lnSpc>
                <a:spcPts val="3708"/>
              </a:lnSpc>
            </a:pPr>
            <a:r>
              <a:rPr lang="en-US" sz="2920" b="1" dirty="0">
                <a:solidFill>
                  <a:srgbClr val="2F2F2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 "type": "CONTEXT_RESPONSE",</a:t>
            </a:r>
          </a:p>
          <a:p>
            <a:pPr algn="l">
              <a:lnSpc>
                <a:spcPts val="3708"/>
              </a:lnSpc>
            </a:pPr>
            <a:r>
              <a:rPr lang="en-US" sz="2920" b="1" dirty="0">
                <a:solidFill>
                  <a:srgbClr val="2F2F2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 "</a:t>
            </a:r>
            <a:r>
              <a:rPr lang="en-US" sz="2920" b="1" dirty="0" err="1">
                <a:solidFill>
                  <a:srgbClr val="2F2F2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trace_id</a:t>
            </a:r>
            <a:r>
              <a:rPr lang="en-US" sz="2920" b="1" dirty="0">
                <a:solidFill>
                  <a:srgbClr val="2F2F2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": "abc-123",</a:t>
            </a:r>
          </a:p>
          <a:p>
            <a:pPr algn="l">
              <a:lnSpc>
                <a:spcPts val="3708"/>
              </a:lnSpc>
            </a:pPr>
            <a:r>
              <a:rPr lang="en-US" sz="2920" b="1" dirty="0">
                <a:solidFill>
                  <a:srgbClr val="2F2F2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 "payload": {</a:t>
            </a:r>
          </a:p>
          <a:p>
            <a:pPr algn="l">
              <a:lnSpc>
                <a:spcPts val="3708"/>
              </a:lnSpc>
            </a:pPr>
            <a:r>
              <a:rPr lang="en-US" sz="2920" b="1" dirty="0">
                <a:solidFill>
                  <a:srgbClr val="2F2F2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   "</a:t>
            </a:r>
            <a:r>
              <a:rPr lang="en-US" sz="2920" b="1" dirty="0" err="1">
                <a:solidFill>
                  <a:srgbClr val="2F2F2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top_chunks</a:t>
            </a:r>
            <a:r>
              <a:rPr lang="en-US" sz="2920" b="1" dirty="0">
                <a:solidFill>
                  <a:srgbClr val="2F2F2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": ["...", "..."],</a:t>
            </a:r>
          </a:p>
          <a:p>
            <a:pPr algn="l">
              <a:lnSpc>
                <a:spcPts val="3708"/>
              </a:lnSpc>
            </a:pPr>
            <a:r>
              <a:rPr lang="en-US" sz="2920" b="1" dirty="0">
                <a:solidFill>
                  <a:srgbClr val="2F2F2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   "query": "What are the KPIs?"</a:t>
            </a:r>
          </a:p>
          <a:p>
            <a:pPr algn="l">
              <a:lnSpc>
                <a:spcPts val="3708"/>
              </a:lnSpc>
            </a:pPr>
            <a:r>
              <a:rPr lang="en-US" sz="2920" b="1" dirty="0">
                <a:solidFill>
                  <a:srgbClr val="2F2F2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 }</a:t>
            </a:r>
          </a:p>
          <a:p>
            <a:pPr algn="l">
              <a:lnSpc>
                <a:spcPts val="3708"/>
              </a:lnSpc>
            </a:pPr>
            <a:r>
              <a:rPr lang="en-US" sz="2920" b="1" dirty="0">
                <a:solidFill>
                  <a:srgbClr val="2F2F2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}</a:t>
            </a:r>
          </a:p>
          <a:p>
            <a:pPr algn="l">
              <a:lnSpc>
                <a:spcPts val="3708"/>
              </a:lnSpc>
            </a:pPr>
            <a:endParaRPr lang="en-US" sz="2920" b="1" dirty="0">
              <a:solidFill>
                <a:srgbClr val="2F2F2F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0720783" y="2205892"/>
            <a:ext cx="6538517" cy="3594637"/>
            <a:chOff x="0" y="0"/>
            <a:chExt cx="8718023" cy="479284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963217" cy="4792849"/>
              <a:chOff x="0" y="0"/>
              <a:chExt cx="812800" cy="65327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6532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3276">
                    <a:moveTo>
                      <a:pt x="406400" y="0"/>
                    </a:moveTo>
                    <a:cubicBezTo>
                      <a:pt x="181951" y="0"/>
                      <a:pt x="0" y="146241"/>
                      <a:pt x="0" y="326638"/>
                    </a:cubicBezTo>
                    <a:cubicBezTo>
                      <a:pt x="0" y="507035"/>
                      <a:pt x="181951" y="653276"/>
                      <a:pt x="406400" y="653276"/>
                    </a:cubicBezTo>
                    <a:cubicBezTo>
                      <a:pt x="630849" y="653276"/>
                      <a:pt x="812800" y="507035"/>
                      <a:pt x="812800" y="326638"/>
                    </a:cubicBezTo>
                    <a:cubicBezTo>
                      <a:pt x="812800" y="14624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F2F2F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23145"/>
                <a:ext cx="660400" cy="56888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70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754806" y="0"/>
              <a:ext cx="5963217" cy="4792849"/>
              <a:chOff x="0" y="0"/>
              <a:chExt cx="812800" cy="65327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6532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3276">
                    <a:moveTo>
                      <a:pt x="406400" y="0"/>
                    </a:moveTo>
                    <a:cubicBezTo>
                      <a:pt x="181951" y="0"/>
                      <a:pt x="0" y="146241"/>
                      <a:pt x="0" y="326638"/>
                    </a:cubicBezTo>
                    <a:cubicBezTo>
                      <a:pt x="0" y="507035"/>
                      <a:pt x="181951" y="653276"/>
                      <a:pt x="406400" y="653276"/>
                    </a:cubicBezTo>
                    <a:cubicBezTo>
                      <a:pt x="630849" y="653276"/>
                      <a:pt x="812800" y="507035"/>
                      <a:pt x="812800" y="326638"/>
                    </a:cubicBezTo>
                    <a:cubicBezTo>
                      <a:pt x="812800" y="14624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F2F2F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23145"/>
                <a:ext cx="660400" cy="56888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70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64141" y="409367"/>
            <a:ext cx="17111065" cy="15870513"/>
          </a:xfrm>
          <a:custGeom>
            <a:avLst/>
            <a:gdLst/>
            <a:ahLst/>
            <a:cxnLst/>
            <a:rect l="l" t="t" r="r" b="b"/>
            <a:pathLst>
              <a:path w="17111065" h="15870513">
                <a:moveTo>
                  <a:pt x="0" y="0"/>
                </a:moveTo>
                <a:lnTo>
                  <a:pt x="17111066" y="0"/>
                </a:lnTo>
                <a:lnTo>
                  <a:pt x="17111066" y="15870513"/>
                </a:lnTo>
                <a:lnTo>
                  <a:pt x="0" y="1587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931513">
            <a:off x="-4218509" y="-5088022"/>
            <a:ext cx="9584467" cy="11742072"/>
          </a:xfrm>
          <a:custGeom>
            <a:avLst/>
            <a:gdLst/>
            <a:ahLst/>
            <a:cxnLst/>
            <a:rect l="l" t="t" r="r" b="b"/>
            <a:pathLst>
              <a:path w="9584467" h="11742072">
                <a:moveTo>
                  <a:pt x="0" y="0"/>
                </a:moveTo>
                <a:lnTo>
                  <a:pt x="9584466" y="0"/>
                </a:lnTo>
                <a:lnTo>
                  <a:pt x="9584466" y="11742073"/>
                </a:lnTo>
                <a:lnTo>
                  <a:pt x="0" y="11742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233140" y="990600"/>
            <a:ext cx="1251950" cy="326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  <a:spcBef>
                <a:spcPct val="0"/>
              </a:spcBef>
            </a:pPr>
            <a:r>
              <a:rPr lang="en-US" sz="1907" b="1">
                <a:solidFill>
                  <a:srgbClr val="000000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About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40065" y="990600"/>
            <a:ext cx="1251950" cy="326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  <a:spcBef>
                <a:spcPct val="0"/>
              </a:spcBef>
            </a:pPr>
            <a:r>
              <a:rPr lang="en-US" sz="1907" b="1">
                <a:solidFill>
                  <a:srgbClr val="000000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Contact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759599" y="1016136"/>
            <a:ext cx="499701" cy="300742"/>
            <a:chOff x="0" y="0"/>
            <a:chExt cx="666269" cy="400989"/>
          </a:xfrm>
        </p:grpSpPr>
        <p:sp>
          <p:nvSpPr>
            <p:cNvPr id="7" name="AutoShape 7"/>
            <p:cNvSpPr/>
            <p:nvPr/>
          </p:nvSpPr>
          <p:spPr>
            <a:xfrm flipV="1">
              <a:off x="0" y="25400"/>
              <a:ext cx="666269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197789"/>
              <a:ext cx="666269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375589"/>
              <a:ext cx="666269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AutoShape 10"/>
          <p:cNvSpPr/>
          <p:nvPr/>
        </p:nvSpPr>
        <p:spPr>
          <a:xfrm flipV="1">
            <a:off x="1028700" y="1696153"/>
            <a:ext cx="117167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254646" y="2053629"/>
            <a:ext cx="12604469" cy="105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27"/>
              </a:lnSpc>
            </a:pPr>
            <a:r>
              <a:rPr lang="en-US" sz="8049" dirty="0">
                <a:solidFill>
                  <a:srgbClr val="2F2F2F"/>
                </a:solidFill>
                <a:latin typeface="Ouhod"/>
                <a:ea typeface="Ouhod"/>
                <a:cs typeface="Ouhod"/>
                <a:sym typeface="Ouhod"/>
              </a:rPr>
              <a:t>System Flow Diagram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0909" y="3859652"/>
            <a:ext cx="17686182" cy="6854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6447" lvl="1" indent="-388223" algn="l">
              <a:lnSpc>
                <a:spcPts val="4567"/>
              </a:lnSpc>
              <a:buFont typeface="Arial"/>
              <a:buChar char="•"/>
            </a:pPr>
            <a:r>
              <a:rPr lang="en-US" sz="3596" b="1">
                <a:solidFill>
                  <a:srgbClr val="2F2F2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User Interaction</a:t>
            </a:r>
            <a:r>
              <a:rPr lang="en-US" sz="3596">
                <a:solidFill>
                  <a:srgbClr val="2F2F2F"/>
                </a:solidFill>
                <a:latin typeface="Public Sans"/>
                <a:ea typeface="Public Sans"/>
                <a:cs typeface="Public Sans"/>
                <a:sym typeface="Public Sans"/>
              </a:rPr>
              <a:t>: User uploads documents or submits a query via the UI.</a:t>
            </a:r>
          </a:p>
          <a:p>
            <a:pPr marL="776447" lvl="1" indent="-388223" algn="l">
              <a:lnSpc>
                <a:spcPts val="4567"/>
              </a:lnSpc>
              <a:buFont typeface="Arial"/>
              <a:buChar char="•"/>
            </a:pPr>
            <a:r>
              <a:rPr lang="en-US" sz="3596" b="1">
                <a:solidFill>
                  <a:srgbClr val="2F2F2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Ingestion:</a:t>
            </a:r>
            <a:r>
              <a:rPr lang="en-US" sz="3596">
                <a:solidFill>
                  <a:srgbClr val="2F2F2F"/>
                </a:solidFill>
                <a:latin typeface="Public Sans"/>
                <a:ea typeface="Public Sans"/>
                <a:cs typeface="Public Sans"/>
                <a:sym typeface="Public Sans"/>
              </a:rPr>
              <a:t> UI sends DOCUMENT_UPLOAD to IngestionAgent, which processes, embeds, and stores documents in FAISS. Status is returned to UI.</a:t>
            </a:r>
          </a:p>
          <a:p>
            <a:pPr marL="776447" lvl="1" indent="-388223" algn="l">
              <a:lnSpc>
                <a:spcPts val="4567"/>
              </a:lnSpc>
              <a:buFont typeface="Arial"/>
              <a:buChar char="•"/>
            </a:pPr>
            <a:r>
              <a:rPr lang="en-US" sz="3596" b="1">
                <a:solidFill>
                  <a:srgbClr val="2F2F2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Query:</a:t>
            </a:r>
            <a:r>
              <a:rPr lang="en-US" sz="3596">
                <a:solidFill>
                  <a:srgbClr val="2F2F2F"/>
                </a:solidFill>
                <a:latin typeface="Public Sans"/>
                <a:ea typeface="Public Sans"/>
                <a:cs typeface="Public Sans"/>
                <a:sym typeface="Public Sans"/>
              </a:rPr>
              <a:t> UI sends QUERY_REQUEST to RetrievalAgent.</a:t>
            </a:r>
          </a:p>
          <a:p>
            <a:pPr marL="776447" lvl="1" indent="-388223" algn="l">
              <a:lnSpc>
                <a:spcPts val="4567"/>
              </a:lnSpc>
              <a:buFont typeface="Arial"/>
              <a:buChar char="•"/>
            </a:pPr>
            <a:r>
              <a:rPr lang="en-US" sz="3596" b="1">
                <a:solidFill>
                  <a:srgbClr val="2F2F2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Retrieval:</a:t>
            </a:r>
            <a:r>
              <a:rPr lang="en-US" sz="3596">
                <a:solidFill>
                  <a:srgbClr val="2F2F2F"/>
                </a:solidFill>
                <a:latin typeface="Public Sans"/>
                <a:ea typeface="Public Sans"/>
                <a:cs typeface="Public Sans"/>
                <a:sym typeface="Public Sans"/>
              </a:rPr>
              <a:t> RetrievalAgent searches FAISS for context, sending CONTEXT_RESPONSE to LLMResponseAgent.</a:t>
            </a:r>
          </a:p>
          <a:p>
            <a:pPr marL="776447" lvl="1" indent="-388223" algn="l">
              <a:lnSpc>
                <a:spcPts val="4567"/>
              </a:lnSpc>
              <a:buFont typeface="Arial"/>
              <a:buChar char="•"/>
            </a:pPr>
            <a:r>
              <a:rPr lang="en-US" sz="3596" b="1">
                <a:solidFill>
                  <a:srgbClr val="2F2F2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LLM Response:</a:t>
            </a:r>
            <a:r>
              <a:rPr lang="en-US" sz="3596">
                <a:solidFill>
                  <a:srgbClr val="2F2F2F"/>
                </a:solidFill>
                <a:latin typeface="Public Sans"/>
                <a:ea typeface="Public Sans"/>
                <a:cs typeface="Public Sans"/>
                <a:sym typeface="Public Sans"/>
              </a:rPr>
              <a:t> LLMResponseAgent uses query and context to generate an answer via Google Gemini API, sending LLM_RESPONSE back to UI.</a:t>
            </a:r>
          </a:p>
          <a:p>
            <a:pPr marL="776447" lvl="1" indent="-388223" algn="l">
              <a:lnSpc>
                <a:spcPts val="4567"/>
              </a:lnSpc>
              <a:buFont typeface="Arial"/>
              <a:buChar char="•"/>
            </a:pPr>
            <a:r>
              <a:rPr lang="en-US" sz="3596" b="1">
                <a:solidFill>
                  <a:srgbClr val="2F2F2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Fallback:</a:t>
            </a:r>
            <a:r>
              <a:rPr lang="en-US" sz="3596">
                <a:solidFill>
                  <a:srgbClr val="2F2F2F"/>
                </a:solidFill>
                <a:latin typeface="Public Sans"/>
                <a:ea typeface="Public Sans"/>
                <a:cs typeface="Public Sans"/>
                <a:sym typeface="Public Sans"/>
              </a:rPr>
              <a:t> If retrieval fails, LLMResponseAgent can answer direct queries without document context.</a:t>
            </a:r>
          </a:p>
          <a:p>
            <a:pPr algn="l">
              <a:lnSpc>
                <a:spcPts val="4567"/>
              </a:lnSpc>
            </a:pPr>
            <a:endParaRPr lang="en-US" sz="3596">
              <a:solidFill>
                <a:srgbClr val="2F2F2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567"/>
              </a:lnSpc>
            </a:pPr>
            <a:endParaRPr lang="en-US" sz="3596">
              <a:solidFill>
                <a:srgbClr val="2F2F2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77810" y="-5782925"/>
            <a:ext cx="16728532" cy="15870513"/>
          </a:xfrm>
          <a:custGeom>
            <a:avLst/>
            <a:gdLst/>
            <a:ahLst/>
            <a:cxnLst/>
            <a:rect l="l" t="t" r="r" b="b"/>
            <a:pathLst>
              <a:path w="16728532" h="15870513">
                <a:moveTo>
                  <a:pt x="0" y="0"/>
                </a:moveTo>
                <a:lnTo>
                  <a:pt x="16728532" y="0"/>
                </a:lnTo>
                <a:lnTo>
                  <a:pt x="16728532" y="15870513"/>
                </a:lnTo>
                <a:lnTo>
                  <a:pt x="0" y="1587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3" r="-1143"/>
            </a:stretch>
          </a:blipFill>
        </p:spPr>
      </p:sp>
      <p:sp>
        <p:nvSpPr>
          <p:cNvPr id="3" name="Freeform 3"/>
          <p:cNvSpPr/>
          <p:nvPr/>
        </p:nvSpPr>
        <p:spPr>
          <a:xfrm rot="5050903">
            <a:off x="14329429" y="4382528"/>
            <a:ext cx="7753995" cy="9769128"/>
          </a:xfrm>
          <a:custGeom>
            <a:avLst/>
            <a:gdLst/>
            <a:ahLst/>
            <a:cxnLst/>
            <a:rect l="l" t="t" r="r" b="b"/>
            <a:pathLst>
              <a:path w="7753995" h="9769128">
                <a:moveTo>
                  <a:pt x="0" y="0"/>
                </a:moveTo>
                <a:lnTo>
                  <a:pt x="7753995" y="0"/>
                </a:lnTo>
                <a:lnTo>
                  <a:pt x="7753995" y="9769129"/>
                </a:lnTo>
                <a:lnTo>
                  <a:pt x="0" y="9769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18" r="-141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69460" y="199411"/>
            <a:ext cx="6177708" cy="9888177"/>
          </a:xfrm>
          <a:custGeom>
            <a:avLst/>
            <a:gdLst/>
            <a:ahLst/>
            <a:cxnLst/>
            <a:rect l="l" t="t" r="r" b="b"/>
            <a:pathLst>
              <a:path w="6177708" h="9888177">
                <a:moveTo>
                  <a:pt x="0" y="0"/>
                </a:moveTo>
                <a:lnTo>
                  <a:pt x="6177707" y="0"/>
                </a:lnTo>
                <a:lnTo>
                  <a:pt x="6177707" y="9888178"/>
                </a:lnTo>
                <a:lnTo>
                  <a:pt x="0" y="9888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708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971901" y="-6637429"/>
            <a:ext cx="17111065" cy="15870513"/>
          </a:xfrm>
          <a:custGeom>
            <a:avLst/>
            <a:gdLst/>
            <a:ahLst/>
            <a:cxnLst/>
            <a:rect l="l" t="t" r="r" b="b"/>
            <a:pathLst>
              <a:path w="17111065" h="15870513">
                <a:moveTo>
                  <a:pt x="0" y="0"/>
                </a:moveTo>
                <a:lnTo>
                  <a:pt x="17111065" y="0"/>
                </a:lnTo>
                <a:lnTo>
                  <a:pt x="17111065" y="15870513"/>
                </a:lnTo>
                <a:lnTo>
                  <a:pt x="0" y="1587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95183">
            <a:off x="12340671" y="-762593"/>
            <a:ext cx="8837855" cy="10689942"/>
          </a:xfrm>
          <a:custGeom>
            <a:avLst/>
            <a:gdLst/>
            <a:ahLst/>
            <a:cxnLst/>
            <a:rect l="l" t="t" r="r" b="b"/>
            <a:pathLst>
              <a:path w="8837855" h="10689942">
                <a:moveTo>
                  <a:pt x="0" y="0"/>
                </a:moveTo>
                <a:lnTo>
                  <a:pt x="8837855" y="0"/>
                </a:lnTo>
                <a:lnTo>
                  <a:pt x="8837855" y="10689942"/>
                </a:lnTo>
                <a:lnTo>
                  <a:pt x="0" y="10689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42" b="-64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233140" y="990600"/>
            <a:ext cx="1251950" cy="326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  <a:spcBef>
                <a:spcPct val="0"/>
              </a:spcBef>
            </a:pPr>
            <a:r>
              <a:rPr lang="en-US" sz="1907" b="1">
                <a:solidFill>
                  <a:srgbClr val="000000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About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940065" y="990600"/>
            <a:ext cx="1251950" cy="326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  <a:spcBef>
                <a:spcPct val="0"/>
              </a:spcBef>
            </a:pPr>
            <a:r>
              <a:rPr lang="en-US" sz="1907" b="1">
                <a:solidFill>
                  <a:srgbClr val="000000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Contact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759599" y="1016136"/>
            <a:ext cx="499701" cy="300742"/>
            <a:chOff x="0" y="0"/>
            <a:chExt cx="666269" cy="400989"/>
          </a:xfrm>
        </p:grpSpPr>
        <p:sp>
          <p:nvSpPr>
            <p:cNvPr id="8" name="AutoShape 8"/>
            <p:cNvSpPr/>
            <p:nvPr/>
          </p:nvSpPr>
          <p:spPr>
            <a:xfrm flipV="1">
              <a:off x="0" y="25400"/>
              <a:ext cx="666269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197789"/>
              <a:ext cx="666269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0" y="375589"/>
              <a:ext cx="666269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1" name="AutoShape 11"/>
          <p:cNvSpPr/>
          <p:nvPr/>
        </p:nvSpPr>
        <p:spPr>
          <a:xfrm flipV="1">
            <a:off x="1028700" y="1696153"/>
            <a:ext cx="117167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143000" y="1843004"/>
            <a:ext cx="10700682" cy="85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3"/>
              </a:lnSpc>
            </a:pPr>
            <a:r>
              <a:rPr lang="en-US" sz="5764">
                <a:solidFill>
                  <a:srgbClr val="2F2F2F"/>
                </a:solidFill>
                <a:latin typeface="Ouhod"/>
                <a:ea typeface="Ouhod"/>
                <a:cs typeface="Ouhod"/>
                <a:sym typeface="Ouhod"/>
              </a:rPr>
              <a:t>Tech Stack &amp; UI Screenshots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53634" y="2683112"/>
            <a:ext cx="14157896" cy="760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9"/>
              </a:lnSpc>
            </a:pPr>
            <a:r>
              <a:rPr lang="en-US" sz="2968">
                <a:solidFill>
                  <a:srgbClr val="2F2F2F"/>
                </a:solidFill>
                <a:latin typeface="Public Sans"/>
                <a:ea typeface="Public Sans"/>
                <a:cs typeface="Public Sans"/>
                <a:sym typeface="Public Sans"/>
              </a:rPr>
              <a:t>Tech Stack Used:</a:t>
            </a:r>
          </a:p>
          <a:p>
            <a:pPr marL="640803" lvl="1" indent="-320402" algn="l">
              <a:lnSpc>
                <a:spcPts val="3769"/>
              </a:lnSpc>
              <a:buFont typeface="Arial"/>
              <a:buChar char="•"/>
            </a:pPr>
            <a:r>
              <a:rPr lang="en-US" sz="2968">
                <a:solidFill>
                  <a:srgbClr val="2F2F2F"/>
                </a:solidFill>
                <a:latin typeface="Public Sans"/>
                <a:ea typeface="Public Sans"/>
                <a:cs typeface="Public Sans"/>
                <a:sym typeface="Public Sans"/>
              </a:rPr>
              <a:t>Frontend/Web Framework: Streamlit (Python)</a:t>
            </a:r>
          </a:p>
          <a:p>
            <a:pPr marL="640803" lvl="1" indent="-320402" algn="l">
              <a:lnSpc>
                <a:spcPts val="3769"/>
              </a:lnSpc>
              <a:buFont typeface="Arial"/>
              <a:buChar char="•"/>
            </a:pPr>
            <a:r>
              <a:rPr lang="en-US" sz="2968">
                <a:solidFill>
                  <a:srgbClr val="2F2F2F"/>
                </a:solidFill>
                <a:latin typeface="Public Sans"/>
                <a:ea typeface="Public Sans"/>
                <a:cs typeface="Public Sans"/>
                <a:sym typeface="Public Sans"/>
              </a:rPr>
              <a:t>Agent Communication: Custom Model Context Protocol (MCP)</a:t>
            </a:r>
          </a:p>
          <a:p>
            <a:pPr marL="640803" lvl="1" indent="-320402" algn="l">
              <a:lnSpc>
                <a:spcPts val="3769"/>
              </a:lnSpc>
              <a:buFont typeface="Arial"/>
              <a:buChar char="•"/>
            </a:pPr>
            <a:r>
              <a:rPr lang="en-US" sz="2968">
                <a:solidFill>
                  <a:srgbClr val="2F2F2F"/>
                </a:solidFill>
                <a:latin typeface="Public Sans"/>
                <a:ea typeface="Public Sans"/>
                <a:cs typeface="Public Sans"/>
                <a:sym typeface="Public Sans"/>
              </a:rPr>
              <a:t>Vector Database: FAISS (Facebook AI Similarity Search)</a:t>
            </a:r>
          </a:p>
          <a:p>
            <a:pPr marL="640803" lvl="1" indent="-320402" algn="l">
              <a:lnSpc>
                <a:spcPts val="3769"/>
              </a:lnSpc>
              <a:buFont typeface="Arial"/>
              <a:buChar char="•"/>
            </a:pPr>
            <a:r>
              <a:rPr lang="en-US" sz="2968">
                <a:solidFill>
                  <a:srgbClr val="2F2F2F"/>
                </a:solidFill>
                <a:latin typeface="Public Sans"/>
                <a:ea typeface="Public Sans"/>
                <a:cs typeface="Public Sans"/>
                <a:sym typeface="Public Sans"/>
              </a:rPr>
              <a:t>Embeddings &amp; LLM: Google Gemini API (google-generativeai library)</a:t>
            </a:r>
          </a:p>
          <a:p>
            <a:pPr marL="640803" lvl="1" indent="-320402" algn="l">
              <a:lnSpc>
                <a:spcPts val="3769"/>
              </a:lnSpc>
              <a:buFont typeface="Arial"/>
              <a:buChar char="•"/>
            </a:pPr>
            <a:r>
              <a:rPr lang="en-US" sz="2968">
                <a:solidFill>
                  <a:srgbClr val="2F2F2F"/>
                </a:solidFill>
                <a:latin typeface="Public Sans"/>
                <a:ea typeface="Public Sans"/>
                <a:cs typeface="Public Sans"/>
                <a:sym typeface="Public Sans"/>
              </a:rPr>
              <a:t>Document Parsing:</a:t>
            </a:r>
          </a:p>
          <a:p>
            <a:pPr marL="1281607" lvl="2" indent="-427202" algn="l">
              <a:lnSpc>
                <a:spcPts val="3769"/>
              </a:lnSpc>
              <a:buFont typeface="Arial"/>
              <a:buChar char="⚬"/>
            </a:pPr>
            <a:r>
              <a:rPr lang="en-US" sz="2968">
                <a:solidFill>
                  <a:srgbClr val="2F2F2F"/>
                </a:solidFill>
                <a:latin typeface="Public Sans"/>
                <a:ea typeface="Public Sans"/>
                <a:cs typeface="Public Sans"/>
                <a:sym typeface="Public Sans"/>
              </a:rPr>
              <a:t>PyPDF2 (for PDFs)</a:t>
            </a:r>
          </a:p>
          <a:p>
            <a:pPr marL="1281607" lvl="2" indent="-427202" algn="l">
              <a:lnSpc>
                <a:spcPts val="3769"/>
              </a:lnSpc>
              <a:buFont typeface="Arial"/>
              <a:buChar char="⚬"/>
            </a:pPr>
            <a:r>
              <a:rPr lang="en-US" sz="2968">
                <a:solidFill>
                  <a:srgbClr val="2F2F2F"/>
                </a:solidFill>
                <a:latin typeface="Public Sans"/>
                <a:ea typeface="Public Sans"/>
                <a:cs typeface="Public Sans"/>
                <a:sym typeface="Public Sans"/>
              </a:rPr>
              <a:t>python-docx (for DOCX)</a:t>
            </a:r>
          </a:p>
          <a:p>
            <a:pPr marL="1281607" lvl="2" indent="-427202" algn="l">
              <a:lnSpc>
                <a:spcPts val="3769"/>
              </a:lnSpc>
              <a:buFont typeface="Arial"/>
              <a:buChar char="⚬"/>
            </a:pPr>
            <a:r>
              <a:rPr lang="en-US" sz="2968">
                <a:solidFill>
                  <a:srgbClr val="2F2F2F"/>
                </a:solidFill>
                <a:latin typeface="Public Sans"/>
                <a:ea typeface="Public Sans"/>
                <a:cs typeface="Public Sans"/>
                <a:sym typeface="Public Sans"/>
              </a:rPr>
              <a:t>pandas (for CSV)</a:t>
            </a:r>
          </a:p>
          <a:p>
            <a:pPr marL="1281607" lvl="2" indent="-427202" algn="l">
              <a:lnSpc>
                <a:spcPts val="3769"/>
              </a:lnSpc>
              <a:buFont typeface="Arial"/>
              <a:buChar char="⚬"/>
            </a:pPr>
            <a:r>
              <a:rPr lang="en-US" sz="2968">
                <a:solidFill>
                  <a:srgbClr val="2F2F2F"/>
                </a:solidFill>
                <a:latin typeface="Public Sans"/>
                <a:ea typeface="Public Sans"/>
                <a:cs typeface="Public Sans"/>
                <a:sym typeface="Public Sans"/>
              </a:rPr>
              <a:t>python-pptx (for PPTX)</a:t>
            </a:r>
          </a:p>
          <a:p>
            <a:pPr marL="1281607" lvl="2" indent="-427202" algn="l">
              <a:lnSpc>
                <a:spcPts val="3769"/>
              </a:lnSpc>
              <a:buFont typeface="Arial"/>
              <a:buChar char="⚬"/>
            </a:pPr>
            <a:r>
              <a:rPr lang="en-US" sz="2968">
                <a:solidFill>
                  <a:srgbClr val="2F2F2F"/>
                </a:solidFill>
                <a:latin typeface="Public Sans"/>
                <a:ea typeface="Public Sans"/>
                <a:cs typeface="Public Sans"/>
                <a:sym typeface="Public Sans"/>
              </a:rPr>
              <a:t>Standard Python file I/O (for TXT/MD)</a:t>
            </a:r>
          </a:p>
          <a:p>
            <a:pPr marL="640803" lvl="1" indent="-320402" algn="l">
              <a:lnSpc>
                <a:spcPts val="3769"/>
              </a:lnSpc>
              <a:buFont typeface="Arial"/>
              <a:buChar char="•"/>
            </a:pPr>
            <a:r>
              <a:rPr lang="en-US" sz="2968">
                <a:solidFill>
                  <a:srgbClr val="2F2F2F"/>
                </a:solidFill>
                <a:latin typeface="Public Sans"/>
                <a:ea typeface="Public Sans"/>
                <a:cs typeface="Public Sans"/>
                <a:sym typeface="Public Sans"/>
              </a:rPr>
              <a:t>Text Processing: sentence-transformers (for generating embeddings, implicitly used by google-generativeai or similar)</a:t>
            </a:r>
          </a:p>
          <a:p>
            <a:pPr marL="640803" lvl="1" indent="-320402" algn="l">
              <a:lnSpc>
                <a:spcPts val="3769"/>
              </a:lnSpc>
              <a:buFont typeface="Arial"/>
              <a:buChar char="•"/>
            </a:pPr>
            <a:r>
              <a:rPr lang="en-US" sz="2968">
                <a:solidFill>
                  <a:srgbClr val="2F2F2F"/>
                </a:solidFill>
                <a:latin typeface="Public Sans"/>
                <a:ea typeface="Public Sans"/>
                <a:cs typeface="Public Sans"/>
                <a:sym typeface="Public Sans"/>
              </a:rPr>
              <a:t>Environment Management: Python Virtual Environments (venv)</a:t>
            </a:r>
          </a:p>
          <a:p>
            <a:pPr marL="640803" lvl="1" indent="-320402" algn="l">
              <a:lnSpc>
                <a:spcPts val="3769"/>
              </a:lnSpc>
              <a:buFont typeface="Arial"/>
              <a:buChar char="•"/>
            </a:pPr>
            <a:r>
              <a:rPr lang="en-US" sz="2968">
                <a:solidFill>
                  <a:srgbClr val="2F2F2F"/>
                </a:solidFill>
                <a:latin typeface="Public Sans"/>
                <a:ea typeface="Public Sans"/>
                <a:cs typeface="Public Sans"/>
                <a:sym typeface="Public Sans"/>
              </a:rPr>
              <a:t>Version Control: Git / GitHub</a:t>
            </a:r>
          </a:p>
          <a:p>
            <a:pPr algn="l">
              <a:lnSpc>
                <a:spcPts val="3769"/>
              </a:lnSpc>
            </a:pPr>
            <a:endParaRPr lang="en-US" sz="2968">
              <a:solidFill>
                <a:srgbClr val="2F2F2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6411531" y="2953717"/>
            <a:ext cx="5900551" cy="4036037"/>
            <a:chOff x="0" y="0"/>
            <a:chExt cx="7867402" cy="538138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381383" cy="5381383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F2F2F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70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2486018" y="0"/>
              <a:ext cx="5381383" cy="5381383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F2F2F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70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7400" y="1333500"/>
            <a:ext cx="14858999" cy="8077200"/>
          </a:xfrm>
          <a:custGeom>
            <a:avLst/>
            <a:gdLst/>
            <a:ahLst/>
            <a:cxnLst/>
            <a:rect l="l" t="t" r="r" b="b"/>
            <a:pathLst>
              <a:path w="13840091" h="6589821">
                <a:moveTo>
                  <a:pt x="0" y="0"/>
                </a:moveTo>
                <a:lnTo>
                  <a:pt x="13840091" y="0"/>
                </a:lnTo>
                <a:lnTo>
                  <a:pt x="13840091" y="6589820"/>
                </a:lnTo>
                <a:lnTo>
                  <a:pt x="0" y="6589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40575" y="165766"/>
            <a:ext cx="13568835" cy="86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08"/>
              </a:lnSpc>
            </a:pPr>
            <a:r>
              <a:rPr lang="en-US" sz="5737">
                <a:solidFill>
                  <a:srgbClr val="2F2F2F"/>
                </a:solidFill>
                <a:latin typeface="Ouhod"/>
                <a:ea typeface="Ouhod"/>
                <a:cs typeface="Ouhod"/>
                <a:sym typeface="Ouhod"/>
              </a:rPr>
              <a:t> UI Screenshots of Working App: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33600" y="1181099"/>
            <a:ext cx="14782800" cy="8305801"/>
          </a:xfrm>
          <a:custGeom>
            <a:avLst/>
            <a:gdLst/>
            <a:ahLst/>
            <a:cxnLst/>
            <a:rect l="l" t="t" r="r" b="b"/>
            <a:pathLst>
              <a:path w="14127996" h="8939870">
                <a:moveTo>
                  <a:pt x="0" y="0"/>
                </a:moveTo>
                <a:lnTo>
                  <a:pt x="14127996" y="0"/>
                </a:lnTo>
                <a:lnTo>
                  <a:pt x="14127996" y="8939870"/>
                </a:lnTo>
                <a:lnTo>
                  <a:pt x="0" y="8939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28800" y="1333500"/>
            <a:ext cx="15250617" cy="7953544"/>
          </a:xfrm>
          <a:custGeom>
            <a:avLst/>
            <a:gdLst/>
            <a:ahLst/>
            <a:cxnLst/>
            <a:rect l="l" t="t" r="r" b="b"/>
            <a:pathLst>
              <a:path w="15364917" h="6989304">
                <a:moveTo>
                  <a:pt x="0" y="0"/>
                </a:moveTo>
                <a:lnTo>
                  <a:pt x="15364917" y="0"/>
                </a:lnTo>
                <a:lnTo>
                  <a:pt x="15364917" y="6989304"/>
                </a:lnTo>
                <a:lnTo>
                  <a:pt x="0" y="6989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479</Words>
  <Application>Microsoft Office PowerPoint</Application>
  <PresentationFormat>Custom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Ouhod</vt:lpstr>
      <vt:lpstr>Public Sans Bold</vt:lpstr>
      <vt:lpstr>Public Sans Heavy</vt:lpstr>
      <vt:lpstr>Public Sans Medium</vt:lpstr>
      <vt:lpstr>Arial</vt:lpstr>
      <vt:lpstr>Calibri</vt:lpstr>
      <vt:lpstr>Public Sans Medium Italics</vt:lpstr>
      <vt:lpstr>Public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Gradient Tech Company Presentation</dc:title>
  <cp:lastModifiedBy>Sheik Mohammed Suhel</cp:lastModifiedBy>
  <cp:revision>2</cp:revision>
  <dcterms:created xsi:type="dcterms:W3CDTF">2006-08-16T00:00:00Z</dcterms:created>
  <dcterms:modified xsi:type="dcterms:W3CDTF">2025-07-03T19:24:30Z</dcterms:modified>
  <dc:identifier>DAGsInoA1Sk</dc:identifier>
</cp:coreProperties>
</file>